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5"/>
  </p:notesMasterIdLst>
  <p:sldIdLst>
    <p:sldId id="315" r:id="rId5"/>
    <p:sldId id="316" r:id="rId6"/>
    <p:sldId id="257" r:id="rId7"/>
    <p:sldId id="259" r:id="rId8"/>
    <p:sldId id="258" r:id="rId9"/>
    <p:sldId id="260" r:id="rId10"/>
    <p:sldId id="276" r:id="rId11"/>
    <p:sldId id="277" r:id="rId12"/>
    <p:sldId id="278" r:id="rId13"/>
    <p:sldId id="267" r:id="rId14"/>
    <p:sldId id="268" r:id="rId15"/>
    <p:sldId id="288" r:id="rId16"/>
    <p:sldId id="289" r:id="rId17"/>
    <p:sldId id="286" r:id="rId18"/>
    <p:sldId id="326" r:id="rId19"/>
    <p:sldId id="327" r:id="rId20"/>
    <p:sldId id="328" r:id="rId21"/>
    <p:sldId id="329" r:id="rId22"/>
    <p:sldId id="330" r:id="rId23"/>
    <p:sldId id="331" r:id="rId24"/>
    <p:sldId id="280" r:id="rId25"/>
    <p:sldId id="281" r:id="rId26"/>
    <p:sldId id="282" r:id="rId27"/>
    <p:sldId id="279" r:id="rId28"/>
    <p:sldId id="284" r:id="rId29"/>
    <p:sldId id="285" r:id="rId30"/>
    <p:sldId id="273" r:id="rId31"/>
    <p:sldId id="274" r:id="rId32"/>
    <p:sldId id="275" r:id="rId33"/>
    <p:sldId id="263" r:id="rId34"/>
    <p:sldId id="264" r:id="rId35"/>
    <p:sldId id="265" r:id="rId36"/>
    <p:sldId id="266" r:id="rId37"/>
    <p:sldId id="314" r:id="rId38"/>
    <p:sldId id="287" r:id="rId39"/>
    <p:sldId id="291" r:id="rId40"/>
    <p:sldId id="290" r:id="rId41"/>
    <p:sldId id="292" r:id="rId42"/>
    <p:sldId id="293" r:id="rId43"/>
    <p:sldId id="298" r:id="rId44"/>
    <p:sldId id="294" r:id="rId45"/>
    <p:sldId id="295" r:id="rId46"/>
    <p:sldId id="296" r:id="rId47"/>
    <p:sldId id="297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24" r:id="rId62"/>
    <p:sldId id="325" r:id="rId63"/>
    <p:sldId id="31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0033"/>
    <a:srgbClr val="CC00CC"/>
    <a:srgbClr val="A47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2CE5-CC0F-4CC9-8C67-26933B6E8EA2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F453-8E9A-48F8-8465-C15E5E01B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75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F453-8E9A-48F8-8465-C15E5E01BC3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90DDC7-664F-4DCD-B436-7E777B3C42FC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9D26C8-F504-4C9A-BB19-9AE5108B0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743200"/>
            <a:ext cx="594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/>
              <a:t>Head and Associate Professor</a:t>
            </a:r>
            <a:r>
              <a:rPr lang="en-US" sz="2400" dirty="0" smtClean="0"/>
              <a:t>,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Department of Mathematics,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St Joseph’s College Trichy-2</a:t>
            </a:r>
            <a:r>
              <a:rPr lang="en-US" sz="3200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534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Prof. L Benedict Michael Raj, M. Sc, M. Phil, Ph.D.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257800"/>
            <a:ext cx="36038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181600"/>
            <a:ext cx="762000" cy="9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A47D00"/>
                </a:solidFill>
              </a:rPr>
              <a:t>The Golden Ratio</a:t>
            </a:r>
            <a:endParaRPr lang="en-US" sz="3600" u="sng" dirty="0">
              <a:solidFill>
                <a:srgbClr val="A47D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71600"/>
            <a:ext cx="3048000" cy="174913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200400"/>
            <a:ext cx="701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0148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2819400" cy="18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66800" y="3048000"/>
            <a:ext cx="5562600" cy="2743200"/>
            <a:chOff x="228600" y="1295400"/>
            <a:chExt cx="5562600" cy="2743200"/>
          </a:xfrm>
        </p:grpSpPr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1295400"/>
              <a:ext cx="5562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3048000" y="12954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43200" y="350520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0200" y="327660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9393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42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71800" y="2057400"/>
            <a:ext cx="46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970333"/>
            <a:ext cx="8001000" cy="5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8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70333"/>
            <a:ext cx="8686800" cy="5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19" y="970333"/>
            <a:ext cx="8159562" cy="5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6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75" y="970333"/>
            <a:ext cx="7662250" cy="5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After a finite number of times repeating the </a:t>
            </a:r>
            <a:r>
              <a:rPr lang="en-IN" sz="4800" dirty="0" smtClean="0"/>
              <a:t>above process</a:t>
            </a:r>
            <a:r>
              <a:rPr lang="en-IN" sz="4800" dirty="0"/>
              <a:t>, we get the original picture.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17637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0"/>
            <a:ext cx="809202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</a:rPr>
              <a:t> IDHAYA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COLLEGE FOR WOMEN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SARUGANI, SIVAGANGAI</a:t>
            </a:r>
          </a:p>
          <a:p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/>
              <a:t>Date:</a:t>
            </a:r>
            <a:r>
              <a:rPr lang="en-US" sz="3200" dirty="0" smtClean="0"/>
              <a:t>- 13-09-2017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248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Application of Mathematics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99710"/>
            <a:ext cx="8174525" cy="52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0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Applications 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Mathematics 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</a:t>
            </a:r>
          </a:p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Music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381000"/>
            <a:ext cx="8132261" cy="5703332"/>
            <a:chOff x="762000" y="0"/>
            <a:chExt cx="8132261" cy="5703332"/>
          </a:xfrm>
        </p:grpSpPr>
        <p:sp>
          <p:nvSpPr>
            <p:cNvPr id="3" name="Rectangle 2"/>
            <p:cNvSpPr/>
            <p:nvPr/>
          </p:nvSpPr>
          <p:spPr>
            <a:xfrm>
              <a:off x="1524000" y="3505200"/>
              <a:ext cx="1823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Time signature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48400" y="3429000"/>
              <a:ext cx="809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Notes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39000" y="320040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Bar</a:t>
              </a:r>
              <a:endParaRPr lang="en-US" b="1" dirty="0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447800"/>
              <a:ext cx="5791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 rot="16200000" flipV="1">
              <a:off x="6553597" y="2286397"/>
              <a:ext cx="1066800" cy="6088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5906294" y="2704306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1295402" y="2286001"/>
              <a:ext cx="1219198" cy="9143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877594" y="2895600"/>
              <a:ext cx="16756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0" y="3810000"/>
              <a:ext cx="76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Rests</a:t>
              </a:r>
              <a:endParaRPr lang="en-US" b="1" dirty="0"/>
            </a:p>
          </p:txBody>
        </p:sp>
        <p:sp>
          <p:nvSpPr>
            <p:cNvPr id="12" name="Right Brace 11"/>
            <p:cNvSpPr/>
            <p:nvPr/>
          </p:nvSpPr>
          <p:spPr>
            <a:xfrm rot="5400000">
              <a:off x="3694176" y="1868424"/>
              <a:ext cx="688848" cy="1524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200" y="3048000"/>
              <a:ext cx="1114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Measure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4724400"/>
              <a:ext cx="5941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-Notes</a:t>
              </a:r>
              <a:r>
                <a:rPr lang="en-US" dirty="0" smtClean="0"/>
                <a:t> and </a:t>
              </a:r>
              <a:r>
                <a:rPr lang="en-US" b="1" dirty="0" smtClean="0"/>
                <a:t>Rests</a:t>
              </a:r>
              <a:r>
                <a:rPr lang="en-US" dirty="0" smtClean="0"/>
                <a:t> are:-</a:t>
              </a:r>
            </a:p>
            <a:p>
              <a:r>
                <a:rPr lang="en-US" dirty="0" smtClean="0"/>
                <a:t>    </a:t>
              </a:r>
              <a:r>
                <a:rPr lang="en-US" dirty="0" err="1" smtClean="0"/>
                <a:t>i</a:t>
              </a:r>
              <a:r>
                <a:rPr lang="en-US" dirty="0" smtClean="0"/>
                <a:t>)  symbols that indicate Sound and Silence respectively.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5334000"/>
              <a:ext cx="5760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ii) they act like </a:t>
              </a:r>
              <a:r>
                <a:rPr lang="en-US" b="1" dirty="0" smtClean="0"/>
                <a:t>constants </a:t>
              </a:r>
              <a:r>
                <a:rPr lang="en-US" dirty="0" smtClean="0"/>
                <a:t>with a specific </a:t>
              </a:r>
              <a:r>
                <a:rPr lang="en-US" b="1" dirty="0" smtClean="0"/>
                <a:t>time value.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647700" y="2628900"/>
              <a:ext cx="914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2000" y="3200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Clef</a:t>
              </a:r>
              <a:endParaRPr lang="en-US" b="1" dirty="0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6934200" y="1524000"/>
              <a:ext cx="381000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9000" y="1676400"/>
              <a:ext cx="1655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Staff Notation.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43200" y="0"/>
              <a:ext cx="3581400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Aharoni" pitchFamily="2" charset="-79"/>
                  <a:cs typeface="Aharoni" pitchFamily="2" charset="-79"/>
                </a:rPr>
                <a:t>Staff Notation</a:t>
              </a:r>
              <a:endParaRPr lang="en-US" sz="3200" u="sng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838200"/>
              <a:ext cx="3453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Measures and Time Signature:</a:t>
              </a:r>
              <a:endParaRPr lang="en-US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9144000" cy="6305729"/>
            <a:chOff x="0" y="0"/>
            <a:chExt cx="9144000" cy="6305729"/>
          </a:xfrm>
        </p:grpSpPr>
        <p:sp>
          <p:nvSpPr>
            <p:cNvPr id="9" name="Rounded Rectangle 8"/>
            <p:cNvSpPr/>
            <p:nvPr/>
          </p:nvSpPr>
          <p:spPr>
            <a:xfrm>
              <a:off x="5105400" y="3810000"/>
              <a:ext cx="2057400" cy="1066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0" y="1600200"/>
              <a:ext cx="6629400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057400" y="1752600"/>
              <a:ext cx="5351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Rhythm is a sequence in time repeated.</a:t>
              </a:r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71800" y="762000"/>
              <a:ext cx="350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u="sng" dirty="0" smtClean="0">
                  <a:solidFill>
                    <a:srgbClr val="A47D00"/>
                  </a:solidFill>
                </a:rPr>
                <a:t>MUSICAL RHYTHM</a:t>
              </a:r>
              <a:endParaRPr lang="en-US" sz="2800" b="1" i="1" u="sng" dirty="0">
                <a:solidFill>
                  <a:srgbClr val="A47D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2819400"/>
              <a:ext cx="58734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And the rhythm is determined basically by </a:t>
              </a:r>
            </a:p>
            <a:p>
              <a:r>
                <a:rPr lang="en-US" sz="2400" dirty="0" smtClean="0"/>
                <a:t>the </a:t>
              </a:r>
              <a:r>
                <a:rPr lang="en-US" sz="2400" b="1" dirty="0" smtClean="0"/>
                <a:t>Tempo</a:t>
              </a:r>
              <a:r>
                <a:rPr lang="en-US" sz="2400" dirty="0" smtClean="0"/>
                <a:t> and the </a:t>
              </a:r>
              <a:r>
                <a:rPr lang="en-US" sz="2400" b="1" dirty="0" smtClean="0"/>
                <a:t>Time Signature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810000"/>
              <a:ext cx="37963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Tempo is indicated in terms </a:t>
              </a:r>
            </a:p>
            <a:p>
              <a:r>
                <a:rPr lang="en-US" sz="2000" dirty="0" smtClean="0"/>
                <a:t>of Beats Per Minute(BPM).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5105400"/>
              <a:ext cx="68784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Time Signature actually gives the main structure of the rhythm.</a:t>
              </a:r>
            </a:p>
            <a:p>
              <a:endParaRPr lang="en-US" dirty="0" smtClean="0"/>
            </a:p>
            <a:p>
              <a:r>
                <a:rPr lang="en-US" dirty="0" err="1" smtClean="0"/>
                <a:t>Eg</a:t>
              </a:r>
              <a:r>
                <a:rPr lang="en-US" dirty="0" smtClean="0"/>
                <a:t>.          ,       ,       ,……….</a:t>
              </a:r>
            </a:p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10200" y="4038600"/>
              <a:ext cx="1519725" cy="523220"/>
              <a:chOff x="7000624" y="3124200"/>
              <a:chExt cx="1519725" cy="523220"/>
            </a:xfrm>
          </p:grpSpPr>
          <p:pic>
            <p:nvPicPr>
              <p:cNvPr id="11" name="Picture 4" descr="C:\Users\sys2\AppData\Local\Microsoft\Windows\Temporary Internet Files\Content.IE5\07YQ3HK8\musical-note-1-dennis-b-01r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154935">
                <a:off x="7000624" y="3131522"/>
                <a:ext cx="116080" cy="422653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543800" y="3124200"/>
                <a:ext cx="976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</a:t>
                </a:r>
                <a:r>
                  <a:rPr lang="en-US" sz="2400" dirty="0" smtClean="0"/>
                  <a:t>0 </a:t>
                </a:r>
                <a:r>
                  <a:rPr lang="en-US" sz="1600" dirty="0" smtClean="0"/>
                  <a:t>BPM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239000" y="312420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endParaRPr lang="en-US" sz="28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419600" y="3962400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Eg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1" y="5562600"/>
              <a:ext cx="228599" cy="609597"/>
            </a:xfrm>
            <a:prstGeom prst="rect">
              <a:avLst/>
            </a:prstGeom>
            <a:noFill/>
          </p:spPr>
        </p:pic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2600" y="5562600"/>
              <a:ext cx="142875" cy="619125"/>
            </a:xfrm>
            <a:prstGeom prst="rect">
              <a:avLst/>
            </a:prstGeom>
            <a:noFill/>
          </p:spPr>
        </p:pic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5562600"/>
              <a:ext cx="142875" cy="619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85800"/>
            <a:ext cx="9829800" cy="5315129"/>
            <a:chOff x="0" y="0"/>
            <a:chExt cx="9829800" cy="5933596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935733"/>
              <a:ext cx="8305800" cy="103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Music  written in a staff notation  should satisfy the following equations concerning timing:</a:t>
              </a:r>
            </a:p>
            <a:p>
              <a:endParaRPr lang="en-US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041599"/>
              <a:ext cx="5172075" cy="447675"/>
            </a:xfrm>
            <a:prstGeom prst="rect">
              <a:avLst/>
            </a:prstGeom>
            <a:no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8580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807198"/>
              <a:ext cx="5334000" cy="990600"/>
            </a:xfrm>
            <a:prstGeom prst="rect">
              <a:avLst/>
            </a:prstGeom>
            <a:noFill/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8580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4593597"/>
              <a:ext cx="7504170" cy="1339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N.B:- </a:t>
              </a:r>
              <a:r>
                <a:rPr lang="en-US" dirty="0" smtClean="0"/>
                <a:t>Unless further alteration of the </a:t>
              </a:r>
              <a:r>
                <a:rPr lang="en-US" b="1" dirty="0" smtClean="0"/>
                <a:t>Clef </a:t>
              </a:r>
              <a:r>
                <a:rPr lang="en-US" dirty="0" smtClean="0"/>
                <a:t>and the </a:t>
              </a:r>
              <a:r>
                <a:rPr lang="en-US" b="1" dirty="0" smtClean="0"/>
                <a:t>Time Signature </a:t>
              </a:r>
              <a:r>
                <a:rPr lang="en-US" dirty="0" smtClean="0"/>
                <a:t>exists </a:t>
              </a:r>
            </a:p>
            <a:p>
              <a:r>
                <a:rPr lang="en-US" dirty="0" smtClean="0"/>
                <a:t>            in the same notation.</a:t>
              </a:r>
            </a:p>
            <a:p>
              <a:r>
                <a:rPr lang="en-US" dirty="0" smtClean="0"/>
                <a:t>	</a:t>
              </a:r>
            </a:p>
            <a:p>
              <a:r>
                <a:rPr lang="en-US" dirty="0" smtClean="0"/>
                <a:t>           And the Time Signature is always kept in the fractional form.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2892265"/>
              <a:ext cx="1760995" cy="721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Where, </a:t>
              </a:r>
            </a:p>
            <a:p>
              <a:r>
                <a:rPr lang="en-US" dirty="0" smtClean="0"/>
                <a:t>      M= </a:t>
              </a:r>
              <a:r>
                <a:rPr lang="en-US" i="1" dirty="0" smtClean="0"/>
                <a:t>Measure</a:t>
              </a:r>
              <a:endParaRPr lang="en-US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0" y="3810000"/>
            <a:ext cx="206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 no. of Measures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838200"/>
            <a:ext cx="77255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A47D00"/>
                </a:solidFill>
              </a:rPr>
              <a:t>Equations concerning the regulation of the Rhythm:</a:t>
            </a:r>
            <a:endParaRPr lang="en-US" sz="2400" b="1" u="sng" dirty="0">
              <a:solidFill>
                <a:srgbClr val="A47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629400"/>
            <a:chOff x="0" y="0"/>
            <a:chExt cx="9144000" cy="6629400"/>
          </a:xfrm>
        </p:grpSpPr>
        <p:sp>
          <p:nvSpPr>
            <p:cNvPr id="3" name="Rectangle 2"/>
            <p:cNvSpPr/>
            <p:nvPr/>
          </p:nvSpPr>
          <p:spPr>
            <a:xfrm>
              <a:off x="6172200" y="6019800"/>
              <a:ext cx="2514600" cy="609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BPM: Beats Per Minute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67400" y="2819400"/>
              <a:ext cx="2895600" cy="2057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828800"/>
              <a:ext cx="731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2600" y="1447800"/>
              <a:ext cx="533400" cy="344129"/>
            </a:xfrm>
            <a:prstGeom prst="rect">
              <a:avLst/>
            </a:prstGeom>
            <a:noFill/>
          </p:spPr>
        </p:pic>
        <p:pic>
          <p:nvPicPr>
            <p:cNvPr id="8" name="Picture 4" descr="C:\Users\sys2\AppData\Local\Microsoft\Windows\Temporary Internet Files\Content.IE5\07YQ3HK8\musical-note-1-dennis-b-01r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54935">
              <a:off x="1590424" y="1302720"/>
              <a:ext cx="116080" cy="422653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8600" y="1295400"/>
              <a:ext cx="1262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Tempo: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2819400"/>
              <a:ext cx="4181401" cy="1215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Here we are not redefining </a:t>
              </a:r>
            </a:p>
            <a:p>
              <a:endParaRPr lang="en-US" sz="1200" dirty="0" smtClean="0"/>
            </a:p>
            <a:p>
              <a:r>
                <a:rPr lang="en-US" dirty="0" smtClean="0"/>
                <a:t>the </a:t>
              </a:r>
              <a:r>
                <a:rPr lang="en-US" b="1" dirty="0" smtClean="0"/>
                <a:t>value </a:t>
              </a:r>
              <a:r>
                <a:rPr lang="en-US" dirty="0" smtClean="0"/>
                <a:t>of       </a:t>
              </a:r>
            </a:p>
            <a:p>
              <a:endParaRPr lang="en-US" sz="400" dirty="0" smtClean="0"/>
            </a:p>
            <a:p>
              <a:r>
                <a:rPr lang="en-US" dirty="0" smtClean="0"/>
                <a:t>but giving it a specific </a:t>
              </a:r>
              <a:r>
                <a:rPr lang="en-US" b="1" dirty="0" smtClean="0"/>
                <a:t>Time Duration.  </a:t>
              </a:r>
              <a:endParaRPr lang="en-US" b="1" dirty="0"/>
            </a:p>
          </p:txBody>
        </p:sp>
        <p:pic>
          <p:nvPicPr>
            <p:cNvPr id="11" name="Picture 4" descr="C:\Users\sys2\AppData\Local\Microsoft\Windows\Temporary Internet Files\Content.IE5\07YQ3HK8\musical-note-1-dennis-b-01r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54935">
              <a:off x="2276225" y="3131520"/>
              <a:ext cx="116080" cy="422653"/>
            </a:xfrm>
            <a:prstGeom prst="rect">
              <a:avLst/>
            </a:prstGeom>
            <a:noFill/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0" y="8001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3124200"/>
              <a:ext cx="740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Thus,</a:t>
              </a:r>
              <a:endParaRPr lang="en-US" dirty="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0" y="6477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45"/>
            <p:cNvGrpSpPr/>
            <p:nvPr/>
          </p:nvGrpSpPr>
          <p:grpSpPr>
            <a:xfrm>
              <a:off x="7315200" y="3733800"/>
              <a:ext cx="1328733" cy="1088571"/>
              <a:chOff x="7315200" y="3124200"/>
              <a:chExt cx="1328733" cy="1088571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15200" y="3124200"/>
                <a:ext cx="533400" cy="619434"/>
              </a:xfrm>
              <a:prstGeom prst="rect">
                <a:avLst/>
              </a:prstGeom>
              <a:noFill/>
            </p:spPr>
          </p:pic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15200" y="3886200"/>
                <a:ext cx="685800" cy="326571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8001000" y="3810000"/>
                <a:ext cx="642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secs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p:grp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38200" y="5181600"/>
              <a:ext cx="53721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14400" y="4953000"/>
              <a:ext cx="914400" cy="16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33600" y="4953000"/>
              <a:ext cx="914400" cy="16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52800" y="4953000"/>
              <a:ext cx="914400" cy="16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2000" y="4953000"/>
              <a:ext cx="914400" cy="16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914400" y="46482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0.75 </a:t>
              </a:r>
              <a:r>
                <a:rPr lang="en-US" sz="1400" dirty="0" err="1" smtClean="0"/>
                <a:t>secs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46482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0.75 </a:t>
              </a:r>
              <a:r>
                <a:rPr lang="en-US" sz="1400" dirty="0" err="1" smtClean="0"/>
                <a:t>secs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46482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0.75 </a:t>
              </a:r>
              <a:r>
                <a:rPr lang="en-US" sz="1400" dirty="0" err="1" smtClean="0"/>
                <a:t>secs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8200" y="46482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0.75 </a:t>
              </a:r>
              <a:r>
                <a:rPr lang="en-US" sz="1400" dirty="0" err="1" smtClean="0"/>
                <a:t>secs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8200" y="5791200"/>
              <a:ext cx="48006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990600" y="5943600"/>
              <a:ext cx="4396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Time Duration in</a:t>
              </a:r>
              <a:r>
                <a:rPr lang="en-US" sz="2000" dirty="0" smtClean="0"/>
                <a:t> </a:t>
              </a:r>
              <a:r>
                <a:rPr lang="en-US" sz="2400" dirty="0" smtClean="0"/>
                <a:t>1 </a:t>
              </a:r>
              <a:r>
                <a:rPr lang="en-US" sz="2000" dirty="0" smtClean="0"/>
                <a:t>Measure</a:t>
              </a:r>
              <a:r>
                <a:rPr lang="en-US" dirty="0" smtClean="0"/>
                <a:t>= 3 </a:t>
              </a:r>
              <a:r>
                <a:rPr lang="en-US" dirty="0" err="1" smtClean="0"/>
                <a:t>secs</a:t>
              </a:r>
              <a:endParaRPr lang="en-US" dirty="0"/>
            </a:p>
          </p:txBody>
        </p:sp>
        <p:grpSp>
          <p:nvGrpSpPr>
            <p:cNvPr id="29" name="Group 44"/>
            <p:cNvGrpSpPr/>
            <p:nvPr/>
          </p:nvGrpSpPr>
          <p:grpSpPr>
            <a:xfrm>
              <a:off x="6172200" y="5029200"/>
              <a:ext cx="2514600" cy="1276529"/>
              <a:chOff x="6248400" y="4495800"/>
              <a:chExt cx="2514600" cy="1276529"/>
            </a:xfrm>
          </p:grpSpPr>
          <p:sp>
            <p:nvSpPr>
              <p:cNvPr id="35" name="Rectangle 33"/>
              <p:cNvSpPr/>
              <p:nvPr/>
            </p:nvSpPr>
            <p:spPr>
              <a:xfrm>
                <a:off x="6248400" y="4495800"/>
                <a:ext cx="2514600" cy="990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4"/>
              <p:cNvSpPr txBox="1"/>
              <p:nvPr/>
            </p:nvSpPr>
            <p:spPr>
              <a:xfrm>
                <a:off x="6324600" y="4572000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The </a:t>
                </a:r>
                <a:r>
                  <a:rPr lang="en-US" b="1" dirty="0" smtClean="0"/>
                  <a:t>Time Duration</a:t>
                </a:r>
              </a:p>
              <a:p>
                <a:pPr algn="ctr"/>
                <a:r>
                  <a:rPr lang="en-US" dirty="0" smtClean="0"/>
                  <a:t> is </a:t>
                </a:r>
                <a:r>
                  <a:rPr lang="en-US" dirty="0" err="1" smtClean="0"/>
                  <a:t>w.r.t</a:t>
                </a:r>
                <a:r>
                  <a:rPr lang="en-US" dirty="0" smtClean="0"/>
                  <a:t> the </a:t>
                </a:r>
              </a:p>
              <a:p>
                <a:pPr algn="ctr"/>
                <a:r>
                  <a:rPr lang="en-US" dirty="0" smtClean="0"/>
                  <a:t>given Tempo. </a:t>
                </a:r>
              </a:p>
              <a:p>
                <a:endParaRPr lang="en-US" dirty="0"/>
              </a:p>
            </p:txBody>
          </p:sp>
        </p:grpSp>
        <p:grpSp>
          <p:nvGrpSpPr>
            <p:cNvPr id="31" name="Group 37"/>
            <p:cNvGrpSpPr/>
            <p:nvPr/>
          </p:nvGrpSpPr>
          <p:grpSpPr>
            <a:xfrm>
              <a:off x="7000624" y="3124200"/>
              <a:ext cx="1519725" cy="523220"/>
              <a:chOff x="7000624" y="3124200"/>
              <a:chExt cx="1519725" cy="523220"/>
            </a:xfrm>
          </p:grpSpPr>
          <p:pic>
            <p:nvPicPr>
              <p:cNvPr id="32" name="Picture 4" descr="C:\Users\sys2\AppData\Local\Microsoft\Windows\Temporary Internet Files\Content.IE5\07YQ3HK8\musical-note-1-dennis-b-01r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154935">
                <a:off x="7000624" y="3131522"/>
                <a:ext cx="116080" cy="422653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543800" y="3124200"/>
                <a:ext cx="976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</a:t>
                </a:r>
                <a:r>
                  <a:rPr lang="en-US" sz="2400" dirty="0" smtClean="0"/>
                  <a:t>0 </a:t>
                </a:r>
                <a:r>
                  <a:rPr lang="en-US" sz="1600" dirty="0" smtClean="0"/>
                  <a:t>BPM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239000" y="312420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endParaRPr lang="en-US" sz="2800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2819400" y="685800"/>
            <a:ext cx="369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A47D00"/>
                </a:solidFill>
              </a:rPr>
              <a:t>Distribution of the Time</a:t>
            </a:r>
            <a:endParaRPr lang="en-US" sz="2400" b="1" i="1" u="sng" dirty="0">
              <a:solidFill>
                <a:srgbClr val="A47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C00CC"/>
                </a:solidFill>
              </a:rPr>
              <a:t>Mathematics </a:t>
            </a:r>
          </a:p>
          <a:p>
            <a:pPr algn="ctr"/>
            <a:r>
              <a:rPr lang="en-US" sz="4400" dirty="0" smtClean="0">
                <a:solidFill>
                  <a:srgbClr val="CC00CC"/>
                </a:solidFill>
              </a:rPr>
              <a:t>In</a:t>
            </a:r>
          </a:p>
          <a:p>
            <a:pPr algn="ctr"/>
            <a:r>
              <a:rPr lang="en-US" sz="4400" dirty="0" smtClean="0">
                <a:solidFill>
                  <a:srgbClr val="CC00CC"/>
                </a:solidFill>
              </a:rPr>
              <a:t> the </a:t>
            </a:r>
            <a:r>
              <a:rPr lang="en-US" sz="4400" dirty="0" smtClean="0">
                <a:solidFill>
                  <a:srgbClr val="660033"/>
                </a:solidFill>
              </a:rPr>
              <a:t>Population Growth </a:t>
            </a:r>
          </a:p>
          <a:p>
            <a:pPr algn="ctr"/>
            <a:r>
              <a:rPr lang="en-US" sz="4400" dirty="0" smtClean="0">
                <a:solidFill>
                  <a:srgbClr val="660033"/>
                </a:solidFill>
              </a:rPr>
              <a:t>and Electricity.</a:t>
            </a:r>
            <a:endParaRPr lang="en-US" sz="4400" dirty="0">
              <a:solidFill>
                <a:srgbClr val="660033"/>
              </a:solidFill>
            </a:endParaRPr>
          </a:p>
        </p:txBody>
      </p:sp>
      <p:pic>
        <p:nvPicPr>
          <p:cNvPr id="3" name="Picture 2" descr="th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3810001" cy="2895600"/>
          </a:xfrm>
          <a:prstGeom prst="rect">
            <a:avLst/>
          </a:prstGeom>
        </p:spPr>
      </p:pic>
      <p:pic>
        <p:nvPicPr>
          <p:cNvPr id="4" name="Picture 3" descr="th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62400"/>
            <a:ext cx="406399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62000" y="5181600"/>
            <a:ext cx="5257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sys1\AppData\Local\Microsoft\Windows\Temporary Internet Files\Content.IE5\G778NX4O\Group_people_ic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733800" cy="247947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609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Differential Equation.</a:t>
            </a:r>
            <a:endParaRPr lang="en-US" sz="24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377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/>
              <a:t>Exponential Growth - Population</a:t>
            </a:r>
            <a:endParaRPr lang="en-US" i="1" u="sng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0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P(t) be a quantity that increases with time 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the rate of increase is proportional to the same quantity P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038600"/>
            <a:ext cx="933450" cy="6858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038600"/>
            <a:ext cx="1038225" cy="6858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2286000" y="4267200"/>
            <a:ext cx="5334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267200"/>
            <a:ext cx="2981325" cy="3333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1" y="4648200"/>
            <a:ext cx="2133600" cy="22859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382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final form of the solution is given by,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P(t) = P</a:t>
            </a:r>
            <a:r>
              <a:rPr lang="en-US" sz="2800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en-US" sz="2800" baseline="30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en-US" sz="2800" baseline="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l circuit for applicatio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649678" cy="245745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21336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Let us consider,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RL (resistor R and inductor L) circuit.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 t = 0 the switch is closed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current passes through the circuit.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0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According to the laws the voltage across ,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1361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RL circuit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724400" cy="1219200"/>
            <a:chOff x="228600" y="3733800"/>
            <a:chExt cx="4724400" cy="1219200"/>
          </a:xfrm>
        </p:grpSpPr>
        <p:sp>
          <p:nvSpPr>
            <p:cNvPr id="19" name="Rectangle 18"/>
            <p:cNvSpPr/>
            <p:nvPr/>
          </p:nvSpPr>
          <p:spPr>
            <a:xfrm>
              <a:off x="228600" y="3733800"/>
              <a:ext cx="41910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373380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00050" lvl="0" indent="-400050" eaLnBrk="0" fontAlgn="base" hangingPunct="0">
                <a:spcBef>
                  <a:spcPct val="0"/>
                </a:spcBef>
                <a:spcAft>
                  <a:spcPct val="0"/>
                </a:spcAft>
                <a:buAutoNum type="romanLcParenR"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 resistor of resistance  </a:t>
              </a:r>
            </a:p>
            <a:p>
              <a:pPr marL="400050" lvl="0" indent="-400050" eaLnBrk="0" fontAlgn="base" hangingPunct="0">
                <a:spcBef>
                  <a:spcPct val="0"/>
                </a:spcBef>
                <a:spcAft>
                  <a:spcPct val="0"/>
                </a:spcAft>
                <a:buAutoNum type="romanLcParenR"/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400050" lvl="0" indent="-400050" eaLnBrk="0" fontAlgn="base" hangingPunct="0">
                <a:spcBef>
                  <a:spcPct val="0"/>
                </a:spcBef>
                <a:spcAft>
                  <a:spcPct val="0"/>
                </a:spcAft>
                <a:buAutoNum type="romanLcParenR"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 inductor L is given by </a:t>
              </a:r>
            </a:p>
          </p:txBody>
        </p:sp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4114800"/>
              <a:ext cx="476250" cy="685800"/>
            </a:xfrm>
            <a:prstGeom prst="rect">
              <a:avLst/>
            </a:prstGeom>
            <a:noFill/>
          </p:spPr>
        </p:pic>
      </p:grp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724400"/>
            <a:ext cx="828675" cy="381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667000" y="762000"/>
            <a:ext cx="3374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Differential Equation.</a:t>
            </a:r>
            <a:endParaRPr lang="en-US" sz="24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562600" y="4648200"/>
            <a:ext cx="3048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0" y="1371600"/>
            <a:ext cx="6934200" cy="2971800"/>
            <a:chOff x="762000" y="1828800"/>
            <a:chExt cx="6934200" cy="29718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1828800"/>
              <a:ext cx="6858000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0" y="3048000"/>
              <a:ext cx="4114800" cy="1752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3124200"/>
              <a:ext cx="2548467" cy="1066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676400" y="4267200"/>
              <a:ext cx="3134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,where E is a constant voltage.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828800"/>
              <a:ext cx="6705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Another law gives an equation relating all voltages in the above circuit as follows: 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4876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Solving the equation we get an expression </a:t>
            </a:r>
          </a:p>
          <a:p>
            <a:r>
              <a:rPr lang="en-US" dirty="0" smtClean="0"/>
              <a:t>of the current in the circuit as a function of time. </a:t>
            </a:r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76800"/>
            <a:ext cx="2238375" cy="6191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362200" y="685800"/>
            <a:ext cx="425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Applications of Differential Equation.</a:t>
            </a:r>
            <a:endParaRPr lang="en-US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thday-par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257800" cy="3028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600200"/>
            <a:ext cx="693006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en-U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BIRTHDAY  PARTY</a:t>
            </a:r>
            <a:endParaRPr lang="en-US" sz="6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33400" y="4648200"/>
            <a:ext cx="674819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en-US" sz="6000" b="1" i="1" dirty="0" smtClean="0">
                <a:solidFill>
                  <a:schemeClr val="tx2">
                    <a:lumMod val="75000"/>
                  </a:schemeClr>
                </a:solidFill>
              </a:rPr>
              <a:t>YUMMY CAKE!!!!!!</a:t>
            </a:r>
            <a:endParaRPr lang="en-US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0" y="762000"/>
            <a:ext cx="3793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60033"/>
                </a:solidFill>
              </a:rPr>
              <a:t>LINEAR PROGRAMMING</a:t>
            </a:r>
          </a:p>
          <a:p>
            <a:pPr algn="ctr"/>
            <a:endParaRPr lang="en-US" sz="2400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0"/>
            <a:ext cx="413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OBJECTIVE</a:t>
            </a:r>
            <a:r>
              <a:rPr lang="en-US" dirty="0" smtClean="0"/>
              <a:t>: To </a:t>
            </a:r>
            <a:r>
              <a:rPr lang="en-US" i="1" dirty="0" smtClean="0"/>
              <a:t>Maximize</a:t>
            </a:r>
            <a:r>
              <a:rPr lang="en-US" dirty="0" smtClean="0"/>
              <a:t> the Revenue.</a:t>
            </a:r>
          </a:p>
        </p:txBody>
      </p:sp>
      <p:pic>
        <p:nvPicPr>
          <p:cNvPr id="5" name="Picture 4" descr="C:\Users\sys1\AppData\Local\Microsoft\Windows\Temporary Internet Files\Content.IE5\JX08079K\15362-illustration-of-office-buildings-in-a-city-pv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3240156"/>
            <a:ext cx="3617844" cy="36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676400"/>
            <a:ext cx="498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Take a firm that produces two products  X and Y </a:t>
            </a:r>
          </a:p>
          <a:p>
            <a:r>
              <a:rPr lang="en-US" dirty="0" smtClean="0"/>
              <a:t>at a revenue of  Rs. 12 and Rs. 15 per unit respectively.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96000" y="1143000"/>
            <a:ext cx="2536094" cy="1476250"/>
            <a:chOff x="3657600" y="3429000"/>
            <a:chExt cx="2536094" cy="1476250"/>
          </a:xfrm>
        </p:grpSpPr>
        <p:pic>
          <p:nvPicPr>
            <p:cNvPr id="1026" name="Picture 2" descr="C:\Users\sys1\AppData\Local\Microsoft\Windows\Temporary Internet Files\Content.IE5\DVAB2PXW\1399995805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3429000"/>
              <a:ext cx="2536094" cy="147625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48200" y="3505200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X</a:t>
              </a:r>
              <a:endParaRPr lang="en-US" sz="4400" dirty="0"/>
            </a:p>
          </p:txBody>
        </p:sp>
        <p:pic>
          <p:nvPicPr>
            <p:cNvPr id="1029" name="Picture 5" descr="C:\Users\sys1\AppData\Local\Microsoft\Windows\Temporary Internet Files\Content.IE5\JX08079K\170px-Indian_Rupee_symbol.svg_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4191000"/>
              <a:ext cx="310896" cy="4572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419600" y="3810000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i="1" dirty="0" smtClean="0"/>
                <a:t>12/-</a:t>
              </a:r>
              <a:endParaRPr lang="en-US" sz="5400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2514600"/>
            <a:ext cx="2746579" cy="1393889"/>
            <a:chOff x="6172200" y="3657600"/>
            <a:chExt cx="2746579" cy="1393889"/>
          </a:xfrm>
        </p:grpSpPr>
        <p:pic>
          <p:nvPicPr>
            <p:cNvPr id="1027" name="Picture 3" descr="C:\Users\sys1\AppData\Local\Microsoft\Windows\Temporary Internet Files\Content.IE5\TEHIW78B\1400625045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2200" y="3657600"/>
              <a:ext cx="2746579" cy="139388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467600" y="3886200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Y</a:t>
              </a:r>
              <a:endParaRPr lang="en-US" sz="3600" dirty="0"/>
            </a:p>
          </p:txBody>
        </p:sp>
        <p:pic>
          <p:nvPicPr>
            <p:cNvPr id="1028" name="Picture 4" descr="C:\Users\sys1\AppData\Local\Microsoft\Windows\Temporary Internet Files\Content.IE5\G778NX4O\407px-Indian_Rupee_symbol.svg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62800" y="4495800"/>
              <a:ext cx="261937" cy="38550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467600" y="4267200"/>
              <a:ext cx="89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/>
                <a:t>15/-</a:t>
              </a:r>
              <a:endParaRPr lang="en-US" sz="3600" i="1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200400" y="5181600"/>
            <a:ext cx="548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Objective Function states that if the two products X and Y bring revenue of Rs. 12 and Rs. 15 per unit, how much of these products be produced so that the firm earns the maximum revenue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4267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OBJECTIVE FUNCTION</a:t>
            </a:r>
            <a:r>
              <a:rPr lang="en-US" dirty="0" smtClean="0"/>
              <a:t>:  Max: </a:t>
            </a:r>
            <a:r>
              <a:rPr lang="en-US" sz="2800" dirty="0" smtClean="0"/>
              <a:t>f= 12x +15y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1026" idx="1"/>
          </p:cNvCxnSpPr>
          <p:nvPr/>
        </p:nvCxnSpPr>
        <p:spPr>
          <a:xfrm flipV="1">
            <a:off x="5181600" y="1881125"/>
            <a:ext cx="914400" cy="23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27" idx="1"/>
          </p:cNvCxnSpPr>
          <p:nvPr/>
        </p:nvCxnSpPr>
        <p:spPr>
          <a:xfrm>
            <a:off x="5105400" y="2590800"/>
            <a:ext cx="914400" cy="620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295400"/>
          <a:ext cx="8001000" cy="3294888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85713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Amount of Inputs Required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to Produce One Unit of Output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Total Inputs Available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In each case Unit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INPUT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-units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-units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Units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Net Revenue Per Unit of Product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Rs. 12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Rs.15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648200"/>
            <a:ext cx="53802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Table can be written in the following equations: </a:t>
            </a:r>
          </a:p>
          <a:p>
            <a:endParaRPr lang="en-US" dirty="0" smtClean="0"/>
          </a:p>
          <a:p>
            <a:r>
              <a:rPr lang="en-US" dirty="0" smtClean="0">
                <a:latin typeface="Arial Rounded MT Bold" pitchFamily="34" charset="0"/>
              </a:rPr>
              <a:t>         12x  +   4y  ≤  48………………(</a:t>
            </a:r>
            <a:r>
              <a:rPr lang="en-US" dirty="0" err="1" smtClean="0">
                <a:latin typeface="Arial Rounded MT Bold" pitchFamily="34" charset="0"/>
              </a:rPr>
              <a:t>i</a:t>
            </a:r>
            <a:r>
              <a:rPr lang="en-US" dirty="0" smtClean="0">
                <a:latin typeface="Arial Rounded MT Bold" pitchFamily="34" charset="0"/>
              </a:rPr>
              <a:t>)</a:t>
            </a:r>
          </a:p>
          <a:p>
            <a:r>
              <a:rPr lang="en-US" dirty="0" smtClean="0">
                <a:latin typeface="Arial Rounded MT Bold" pitchFamily="34" charset="0"/>
              </a:rPr>
              <a:t>           6x  +  12y  ≤  72……………...(ii)</a:t>
            </a:r>
          </a:p>
          <a:p>
            <a:r>
              <a:rPr lang="en-US" dirty="0" smtClean="0">
                <a:latin typeface="Arial Rounded MT Bold" pitchFamily="34" charset="0"/>
              </a:rPr>
              <a:t>         14x  +  12y  ≤  84……………...(iii)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685800"/>
            <a:ext cx="109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/>
              <a:t>Table</a:t>
            </a:r>
            <a:endParaRPr lang="en-US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of the equations: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" y="1371600"/>
            <a:ext cx="7924800" cy="5262265"/>
            <a:chOff x="533400" y="1371600"/>
            <a:chExt cx="7924800" cy="5262265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" y="1371600"/>
              <a:ext cx="7924800" cy="5262265"/>
              <a:chOff x="533400" y="1371600"/>
              <a:chExt cx="7924800" cy="526226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90600" y="1371600"/>
                <a:ext cx="7467600" cy="5057775"/>
                <a:chOff x="990600" y="1371600"/>
                <a:chExt cx="7467600" cy="5057775"/>
              </a:xfrm>
            </p:grpSpPr>
            <p:pic>
              <p:nvPicPr>
                <p:cNvPr id="24581" name="Picture 5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90600" y="1371600"/>
                  <a:ext cx="6296025" cy="5057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3886200" y="1524000"/>
                  <a:ext cx="4572000" cy="258532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dirty="0" smtClean="0">
                      <a:latin typeface="Arial Rounded MT Bold" pitchFamily="34" charset="0"/>
                    </a:rPr>
                    <a:t>        Here,</a:t>
                  </a: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         12x  +   4y  ≤  48………………AB</a:t>
                  </a: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           6x  +  12y  ≤  72………………CD</a:t>
                  </a: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         14x  +  12y  ≤  84………………EF</a:t>
                  </a:r>
                </a:p>
                <a:p>
                  <a:endParaRPr lang="en-US" dirty="0" smtClean="0">
                    <a:latin typeface="Arial Rounded MT Bold" pitchFamily="34" charset="0"/>
                  </a:endParaRP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Co-ordinates of the edge of the shaded portion:</a:t>
                  </a: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        C (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0</a:t>
                  </a:r>
                  <a:r>
                    <a:rPr lang="en-US" dirty="0" smtClean="0">
                      <a:latin typeface="Arial Rounded MT Bold" pitchFamily="34" charset="0"/>
                    </a:rPr>
                    <a:t> , 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6</a:t>
                  </a:r>
                  <a:r>
                    <a:rPr lang="en-US" dirty="0" smtClean="0">
                      <a:latin typeface="Arial Rounded MT Bold" pitchFamily="34" charset="0"/>
                    </a:rPr>
                    <a:t>) ,               S (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1.5</a:t>
                  </a:r>
                  <a:r>
                    <a:rPr lang="en-US" dirty="0" smtClean="0">
                      <a:latin typeface="Arial Rounded MT Bold" pitchFamily="34" charset="0"/>
                    </a:rPr>
                    <a:t> , 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5.25</a:t>
                  </a:r>
                  <a:r>
                    <a:rPr lang="en-US" dirty="0" smtClean="0">
                      <a:latin typeface="Arial Rounded MT Bold" pitchFamily="34" charset="0"/>
                    </a:rPr>
                    <a:t>) , </a:t>
                  </a: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        T (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2.73</a:t>
                  </a:r>
                  <a:r>
                    <a:rPr lang="en-US" dirty="0" smtClean="0">
                      <a:latin typeface="Arial Rounded MT Bold" pitchFamily="34" charset="0"/>
                    </a:rPr>
                    <a:t> , 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3.81</a:t>
                  </a:r>
                  <a:r>
                    <a:rPr lang="en-US" dirty="0" smtClean="0">
                      <a:latin typeface="Arial Rounded MT Bold" pitchFamily="34" charset="0"/>
                    </a:rPr>
                    <a:t>),    B( 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4</a:t>
                  </a:r>
                  <a:r>
                    <a:rPr lang="en-US" dirty="0" smtClean="0">
                      <a:latin typeface="Arial Rounded MT Bold" pitchFamily="34" charset="0"/>
                    </a:rPr>
                    <a:t> , 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0</a:t>
                  </a:r>
                  <a:r>
                    <a:rPr lang="en-US" dirty="0" smtClean="0">
                      <a:latin typeface="Arial Rounded MT Bold" pitchFamily="34" charset="0"/>
                    </a:rPr>
                    <a:t>)</a:t>
                  </a:r>
                  <a:endParaRPr lang="en-US" dirty="0"/>
                </a:p>
              </p:txBody>
            </p:sp>
            <p:pic>
              <p:nvPicPr>
                <p:cNvPr id="24583" name="Picture 7" descr="C:\Users\sys1\AppData\Local\Microsoft\Windows\Temporary Internet Files\Content.IE5\G778NX4O\1024px-Location_dot_black.svg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81200" y="4800600"/>
                  <a:ext cx="228600" cy="2286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2" name="TextBox 21"/>
              <p:cNvSpPr txBox="1"/>
              <p:nvPr/>
            </p:nvSpPr>
            <p:spPr>
              <a:xfrm>
                <a:off x="533400" y="1524000"/>
                <a:ext cx="425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</a:t>
                </a:r>
                <a:endParaRPr lang="en-US" sz="28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48000" y="6172200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endParaRPr lang="en-US" sz="2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5800" y="4343400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72200" y="609600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D</a:t>
                </a:r>
                <a:endParaRPr lang="en-US" sz="2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5800" y="3657600"/>
                <a:ext cx="370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</a:t>
                </a:r>
                <a:endParaRPr lang="en-US" sz="2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733800" y="6172200"/>
                <a:ext cx="357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</a:t>
                </a:r>
                <a:endParaRPr lang="en-US" sz="2400" b="1" dirty="0"/>
              </a:p>
            </p:txBody>
          </p:sp>
        </p:grpSp>
        <p:pic>
          <p:nvPicPr>
            <p:cNvPr id="24582" name="Picture 6" descr="C:\Users\sys1\AppData\Local\Microsoft\Windows\Temporary Internet Files\Content.IE5\G778NX4O\1024px-Location_dot_black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5486400"/>
              <a:ext cx="228600" cy="22860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905000" y="434340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5257800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66800" y="21336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838200"/>
            <a:ext cx="9144000" cy="5693866"/>
            <a:chOff x="0" y="838200"/>
            <a:chExt cx="9144000" cy="5693866"/>
          </a:xfrm>
        </p:grpSpPr>
        <p:sp>
          <p:nvSpPr>
            <p:cNvPr id="2" name="TextBox 1"/>
            <p:cNvSpPr txBox="1"/>
            <p:nvPr/>
          </p:nvSpPr>
          <p:spPr>
            <a:xfrm>
              <a:off x="0" y="838200"/>
              <a:ext cx="9144000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Substituting the respective co-ordinates in the </a:t>
              </a:r>
              <a:r>
                <a:rPr lang="en-US" sz="2400" b="1" dirty="0" smtClean="0"/>
                <a:t>OBJECTIVE FUNCTION</a:t>
              </a:r>
              <a:r>
                <a:rPr lang="en-US" sz="2400" dirty="0" smtClean="0"/>
                <a:t>,</a:t>
              </a:r>
            </a:p>
            <a:p>
              <a:endParaRPr lang="en-US" dirty="0" smtClean="0"/>
            </a:p>
            <a:p>
              <a:r>
                <a:rPr lang="en-US" dirty="0" smtClean="0"/>
                <a:t>Given by, </a:t>
              </a:r>
            </a:p>
            <a:p>
              <a:r>
                <a:rPr lang="en-US" sz="2800" dirty="0" smtClean="0"/>
                <a:t>            f=12x +15y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    At B,      = 48</a:t>
              </a:r>
            </a:p>
            <a:p>
              <a:r>
                <a:rPr lang="en-US" sz="2800" dirty="0" smtClean="0"/>
                <a:t>    At T,      = 89.91</a:t>
              </a:r>
            </a:p>
            <a:p>
              <a:r>
                <a:rPr lang="en-US" sz="2800" dirty="0" smtClean="0"/>
                <a:t>    At S,       = 96.75</a:t>
              </a:r>
            </a:p>
            <a:p>
              <a:r>
                <a:rPr lang="en-US" sz="2800" dirty="0" smtClean="0"/>
                <a:t>    At C,      = 90</a:t>
              </a:r>
            </a:p>
            <a:p>
              <a:r>
                <a:rPr lang="en-US" sz="2800" dirty="0" smtClean="0"/>
                <a:t>				Here,       &gt;           &gt;           &gt;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       </a:t>
              </a:r>
              <a:r>
                <a:rPr lang="en-US" sz="2000" dirty="0" smtClean="0"/>
                <a:t>This shows that given the prices of the two products X and Y and given the        amount of inputs, the total revenue of the firm is </a:t>
              </a:r>
              <a:r>
                <a:rPr lang="en-US" sz="2800" b="1" dirty="0" smtClean="0"/>
                <a:t>maximized</a:t>
              </a:r>
              <a:r>
                <a:rPr lang="en-US" sz="2800" dirty="0" smtClean="0"/>
                <a:t> </a:t>
              </a:r>
              <a:r>
                <a:rPr lang="en-US" sz="2000" dirty="0" smtClean="0"/>
                <a:t>at point</a:t>
              </a:r>
              <a:r>
                <a:rPr lang="en-US" sz="2800" dirty="0" smtClean="0"/>
                <a:t> </a:t>
              </a:r>
              <a:r>
                <a:rPr lang="en-US" sz="2800" b="1" dirty="0" smtClean="0"/>
                <a:t>S</a:t>
              </a:r>
              <a:r>
                <a:rPr lang="en-US" sz="2000" dirty="0" smtClean="0"/>
                <a:t>.</a:t>
              </a:r>
              <a:endParaRPr lang="en-US" sz="2800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3886200"/>
              <a:ext cx="257838" cy="418379"/>
            </a:xfrm>
            <a:prstGeom prst="rect">
              <a:avLst/>
            </a:prstGeom>
            <a:noFill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2971800"/>
              <a:ext cx="304800" cy="459874"/>
            </a:xfrm>
            <a:prstGeom prst="rect">
              <a:avLst/>
            </a:prstGeom>
            <a:noFill/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3429000"/>
              <a:ext cx="260498" cy="448056"/>
            </a:xfrm>
            <a:prstGeom prst="rect">
              <a:avLst/>
            </a:prstGeom>
            <a:noFill/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4267200"/>
              <a:ext cx="304800" cy="524256"/>
            </a:xfrm>
            <a:prstGeom prst="rect">
              <a:avLst/>
            </a:prstGeom>
            <a:noFill/>
          </p:spPr>
        </p:pic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4495800"/>
              <a:ext cx="476250" cy="819150"/>
            </a:xfrm>
            <a:prstGeom prst="rect">
              <a:avLst/>
            </a:prstGeom>
            <a:noFill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4572000"/>
              <a:ext cx="457200" cy="741872"/>
            </a:xfrm>
            <a:prstGeom prst="rect">
              <a:avLst/>
            </a:prstGeom>
            <a:noFill/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4572000"/>
              <a:ext cx="457200" cy="786383"/>
            </a:xfrm>
            <a:prstGeom prst="rect">
              <a:avLst/>
            </a:prstGeom>
            <a:noFill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399" y="4572000"/>
              <a:ext cx="456314" cy="688474"/>
            </a:xfrm>
            <a:prstGeom prst="rect">
              <a:avLst/>
            </a:prstGeom>
            <a:noFill/>
          </p:spPr>
        </p:pic>
      </p:grpSp>
      <p:sp>
        <p:nvSpPr>
          <p:cNvPr id="24" name="Rounded Rectangle 23"/>
          <p:cNvSpPr/>
          <p:nvPr/>
        </p:nvSpPr>
        <p:spPr>
          <a:xfrm>
            <a:off x="3733800" y="4495800"/>
            <a:ext cx="44958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0" y="5638800"/>
            <a:ext cx="91440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Groups of symmetries are used to reduce the dimension of parameter spaces in engineering models to make model verification more tractable.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71800" y="609600"/>
            <a:ext cx="2838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/>
              <a:t>Group Theory</a:t>
            </a:r>
            <a:endParaRPr lang="en-US" sz="3200" b="1" i="1" u="sng" dirty="0"/>
          </a:p>
        </p:txBody>
      </p:sp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9400"/>
            <a:ext cx="2590800" cy="1981200"/>
          </a:xfrm>
          <a:prstGeom prst="rect">
            <a:avLst/>
          </a:prstGeom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76800"/>
            <a:ext cx="2590800" cy="1647825"/>
          </a:xfrm>
          <a:prstGeom prst="rect">
            <a:avLst/>
          </a:prstGeom>
        </p:spPr>
      </p:pic>
      <p:pic>
        <p:nvPicPr>
          <p:cNvPr id="6" name="Picture 5" descr="X-Symmetry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819400"/>
            <a:ext cx="40386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3716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Partial differential equations are used a lot for modeling systems in biology and medicine,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0"/>
            <a:ext cx="35814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733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solidFill>
                  <a:srgbClr val="993300"/>
                </a:solidFill>
              </a:rPr>
              <a:t>Partial differential equations </a:t>
            </a:r>
            <a:endParaRPr lang="en-US" sz="4000" b="1" i="1" u="sng" dirty="0">
              <a:solidFill>
                <a:srgbClr val="99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720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and help describe e.g. animal coat pattern formation (zebras, leopards...), wound healing, tumor growth, spread of a virus in a population, predator-prey systems in ecology, predicting the variations of concentrations of chemicals (hormones, drugs...) within an organ over time...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PDEs are used in climate modeling, from atmospheric dynamics to ocean currents.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46482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Radar imaging is based on solving an inverse problem. The recent buzz about meta-materials and invisibility is based on understanding variable-coefficient elliptic problems.</a:t>
            </a:r>
            <a:endParaRPr lang="en-US" sz="2800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4267200" cy="2514600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3657600" cy="2443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04800"/>
            <a:ext cx="5907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>
                <a:solidFill>
                  <a:srgbClr val="993300"/>
                </a:solidFill>
              </a:rPr>
              <a:t>Partial differential equations </a:t>
            </a:r>
            <a:endParaRPr lang="en-US" sz="3200" b="1" i="1" u="sng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289560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1828800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Configuration spaces of robot arms are semi-algebraic sets, and algebraic geometry (especially the Cylindrical Algebraic Decomposition) has been used to understand their geometry and design algorithms.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Algebraic Geometry</a:t>
            </a:r>
            <a:endParaRPr lang="en-US" sz="28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3352800"/>
            <a:ext cx="40937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Projective geometry and implicitization is used in 3D image reconstruction from multiple camera views.</a:t>
            </a:r>
            <a:endParaRPr lang="en-US" sz="4000" dirty="0"/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4267200" cy="3196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381000"/>
            <a:ext cx="401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/>
              <a:t>Algebraic Geometry</a:t>
            </a:r>
            <a:endParaRPr lang="en-US" sz="32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Fourier analysis allows one to precisely divide up the electromagnetic spectrum, leading of course to radio, television, wireless, and so forth.</a:t>
            </a:r>
            <a:endParaRPr lang="en-US" sz="3200" dirty="0"/>
          </a:p>
        </p:txBody>
      </p:sp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8153400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28600"/>
            <a:ext cx="402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 smtClean="0"/>
              <a:t>Classical Analysis</a:t>
            </a:r>
            <a:endParaRPr lang="en-US" sz="36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81000" y="4795897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fast Fourier transform (and relatives, such as the fast Wavelet transform) is an essential component of many signal processing algorithms.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456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BUT JUST </a:t>
            </a:r>
            <a:r>
              <a:rPr lang="en-US" sz="4000" b="1" dirty="0" smtClean="0"/>
              <a:t>ONE</a:t>
            </a:r>
            <a:r>
              <a:rPr lang="en-US" sz="2800" dirty="0" smtClean="0"/>
              <a:t> CAKE!!!!!!</a:t>
            </a:r>
            <a:endParaRPr lang="en-US" sz="2800" dirty="0"/>
          </a:p>
        </p:txBody>
      </p:sp>
      <p:pic>
        <p:nvPicPr>
          <p:cNvPr id="3076" name="Picture 4" descr="C:\Users\sys1\AppData\Local\Microsoft\Windows\Temporary Internet Files\Content.IE5\DVAB2PXW\large-birthday-cake-party-66.6-16102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3200400" cy="31203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5334000"/>
            <a:ext cx="4635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SO………. WE  </a:t>
            </a:r>
            <a:r>
              <a:rPr lang="en-US" sz="4400" dirty="0" smtClean="0"/>
              <a:t>SHARE</a:t>
            </a:r>
            <a:r>
              <a:rPr lang="en-US" sz="2800" dirty="0" smtClean="0"/>
              <a:t>!!!!!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Fourier analysis / transforms and linear algebra is at work in the world millions of times per second (video, audio).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464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In particular, it requires the discrete </a:t>
            </a:r>
            <a:r>
              <a:rPr lang="en-US" sz="3200" dirty="0" err="1" smtClean="0"/>
              <a:t>fourier</a:t>
            </a:r>
            <a:r>
              <a:rPr lang="en-US" sz="3200" dirty="0" smtClean="0"/>
              <a:t> transform in creating or displaying a JPEG image.</a:t>
            </a:r>
            <a:endParaRPr lang="en-US" dirty="0"/>
          </a:p>
        </p:txBody>
      </p:sp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76800"/>
            <a:ext cx="3962400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304800"/>
            <a:ext cx="3411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smtClean="0"/>
              <a:t>Rings and Algebras</a:t>
            </a:r>
            <a:endParaRPr lang="en-US" sz="2800" b="1" i="1" u="sng" dirty="0"/>
          </a:p>
        </p:txBody>
      </p:sp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14600"/>
            <a:ext cx="3429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From Number Theory comes the ideas and theoretical basis for modern cryptography, used to secure communications everywhere from banking to </a:t>
            </a:r>
            <a:r>
              <a:rPr lang="en-US" sz="3200" dirty="0" err="1" smtClean="0"/>
              <a:t>cellphones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0"/>
            <a:ext cx="54864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04800"/>
            <a:ext cx="3269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/>
              <a:t>Number Theory </a:t>
            </a:r>
            <a:endParaRPr lang="en-US" sz="3200" b="1" i="1" u="sng" dirty="0"/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2800"/>
            <a:ext cx="27908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4267200" cy="2050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4800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/>
              <a:t>-Used in the world of finance, economics and gambling on a daily basis. </a:t>
            </a:r>
          </a:p>
          <a:p>
            <a:pPr marL="342900" indent="-342900"/>
            <a:r>
              <a:rPr lang="en-US" sz="2800" dirty="0" smtClean="0"/>
              <a:t>-Predicting consumer preferences (e.g. Netflix prize) 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381000"/>
            <a:ext cx="2430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u="sng" dirty="0" smtClean="0"/>
              <a:t>STATISTICS</a:t>
            </a:r>
            <a:endParaRPr lang="en-US" sz="32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/>
              <a:t>-  Accurate polling </a:t>
            </a:r>
          </a:p>
          <a:p>
            <a:pPr marL="342900" indent="-342900"/>
            <a:r>
              <a:rPr lang="en-US" sz="2800" dirty="0" smtClean="0"/>
              <a:t>-  Fraud detection: whether financial</a:t>
            </a:r>
          </a:p>
          <a:p>
            <a:pPr marL="342900" indent="-342900"/>
            <a:r>
              <a:rPr lang="en-US" sz="2800" dirty="0" smtClean="0"/>
              <a:t>   (e.g. via </a:t>
            </a:r>
            <a:r>
              <a:rPr lang="en-US" sz="2800" dirty="0" err="1" smtClean="0"/>
              <a:t>Benford's</a:t>
            </a:r>
            <a:r>
              <a:rPr lang="en-US" sz="2800" dirty="0" smtClean="0"/>
              <a:t> law) or voter fraud. </a:t>
            </a:r>
          </a:p>
        </p:txBody>
      </p:sp>
      <p:pic>
        <p:nvPicPr>
          <p:cNvPr id="6" name="Picture 5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2514600"/>
            <a:ext cx="328880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/>
              <a:t>-Experimental design and hypothesis testing (e.g. testing of medical hypotheses) 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-Machine learning 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-Quality control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u="sng" dirty="0" smtClean="0"/>
              <a:t>STATISTICS</a:t>
            </a:r>
            <a:endParaRPr lang="en-US" sz="3600" b="1" i="1" u="sng" dirty="0"/>
          </a:p>
        </p:txBody>
      </p:sp>
      <p:pic>
        <p:nvPicPr>
          <p:cNvPr id="4" name="Picture 3" descr="download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438400"/>
            <a:ext cx="5029200" cy="39624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38400"/>
            <a:ext cx="4391320" cy="3276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295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Markov chains are used to find uniformly random objects.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" y="2438400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This, among other things, makes designing an experiment fairest </a:t>
            </a:r>
          </a:p>
          <a:p>
            <a:r>
              <a:rPr lang="en-US" sz="3600" dirty="0" smtClean="0"/>
              <a:t>and crypto-systems based on designs securest.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2848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solidFill>
                  <a:srgbClr val="FFC000"/>
                </a:solidFill>
              </a:rPr>
              <a:t>Probability</a:t>
            </a:r>
            <a:endParaRPr lang="en-US" sz="4000" b="1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Stochastic processes </a:t>
            </a:r>
            <a:r>
              <a:rPr lang="en-US" sz="2800" dirty="0" smtClean="0"/>
              <a:t>such as branching processes and HMMs are used to model speciation and extinction (the Tree of Life), evolution of molecular sequences, cell proliferation, and other things in biology.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228600"/>
            <a:ext cx="2579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solidFill>
                  <a:srgbClr val="FFC000"/>
                </a:solidFill>
              </a:rPr>
              <a:t>Probability</a:t>
            </a:r>
            <a:endParaRPr lang="en-US" sz="3600" b="1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Linear programming algorithms are used in , compressed sensing</a:t>
            </a:r>
            <a:endParaRPr lang="en-US" sz="3200" dirty="0"/>
          </a:p>
        </p:txBody>
      </p:sp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75" y="2514600"/>
            <a:ext cx="4311925" cy="358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228600"/>
            <a:ext cx="508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u="sng" dirty="0" smtClean="0"/>
              <a:t>Numerical analysis</a:t>
            </a:r>
            <a:endParaRPr lang="en-US" sz="4400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which is now being used in MRI and imaging to increase resolution and/or decrease the number of measurements required.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Numerical analysis is what makes calculators work.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057400" y="228600"/>
            <a:ext cx="508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u="sng" dirty="0" smtClean="0"/>
              <a:t>Numerical analysis</a:t>
            </a:r>
            <a:endParaRPr lang="en-US" sz="4400" b="1" i="1" u="sng" dirty="0"/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200400"/>
            <a:ext cx="4724400" cy="2971800"/>
          </a:xfrm>
          <a:prstGeom prst="rect">
            <a:avLst/>
          </a:prstGeom>
        </p:spPr>
      </p:pic>
      <p:pic>
        <p:nvPicPr>
          <p:cNvPr id="5" name="Picture 4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3421811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 Used in signal processing for modeling and design.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4953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-Used in machine learning in the design of classifiers. (e.g. spam filters)</a:t>
            </a:r>
            <a:endParaRPr lang="en-US" sz="3600" dirty="0"/>
          </a:p>
        </p:txBody>
      </p:sp>
      <p:pic>
        <p:nvPicPr>
          <p:cNvPr id="4" name="Picture 3" descr="Signal_processing_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304800"/>
            <a:ext cx="3932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 smtClean="0"/>
              <a:t>Functional Analysis</a:t>
            </a:r>
            <a:endParaRPr lang="en-US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Modeling flow of liquids, like the animated flow of lava in the movie "Volcano“.</a:t>
            </a:r>
            <a:endParaRPr lang="en-US" sz="3200" dirty="0"/>
          </a:p>
        </p:txBody>
      </p:sp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4191000" cy="3276600"/>
          </a:xfrm>
          <a:prstGeom prst="rect">
            <a:avLst/>
          </a:prstGeom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35814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04800"/>
            <a:ext cx="434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/>
              <a:t>Dynamical systems</a:t>
            </a:r>
            <a:endParaRPr lang="en-US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ys1\AppData\Local\Microsoft\Windows\Temporary Internet Files\Content.IE5\JX08079K\790px-Cake_quarters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6180" y="1143000"/>
            <a:ext cx="5417820" cy="41148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2937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990600"/>
            <a:ext cx="444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Each child gets ¼ of the Cake.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257800"/>
            <a:ext cx="7328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Here, just a simple mathematical </a:t>
            </a:r>
            <a:r>
              <a:rPr lang="en-US" b="1" dirty="0" smtClean="0"/>
              <a:t>division </a:t>
            </a:r>
            <a:r>
              <a:rPr lang="en-US" dirty="0" smtClean="0"/>
              <a:t>and </a:t>
            </a:r>
            <a:r>
              <a:rPr lang="en-US" b="1" dirty="0" smtClean="0"/>
              <a:t>ratio</a:t>
            </a:r>
            <a:r>
              <a:rPr lang="en-US" dirty="0" smtClean="0"/>
              <a:t> gives equal share to</a:t>
            </a:r>
          </a:p>
          <a:p>
            <a:endParaRPr lang="en-US" dirty="0" smtClean="0"/>
          </a:p>
          <a:p>
            <a:r>
              <a:rPr lang="en-US" dirty="0" smtClean="0"/>
              <a:t>			                                each of the Four Children.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Heteroclinic</a:t>
            </a:r>
            <a:r>
              <a:rPr lang="en-US" sz="2800" dirty="0" smtClean="0"/>
              <a:t> trajectories are used in space mission design.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533400"/>
            <a:ext cx="351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/>
              <a:t>Dynamical systems</a:t>
            </a:r>
            <a:endParaRPr lang="en-US" sz="32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533400" y="4114800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Heteroclinic</a:t>
            </a:r>
            <a:r>
              <a:rPr lang="en-US" sz="2800" dirty="0" smtClean="0"/>
              <a:t> tangles are used by chemical engineers to get well-mixed reactants</a:t>
            </a:r>
            <a:endParaRPr lang="en-US" sz="2800" dirty="0"/>
          </a:p>
        </p:txBody>
      </p:sp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33600"/>
            <a:ext cx="5943600" cy="1847850"/>
          </a:xfrm>
          <a:prstGeom prst="rect">
            <a:avLst/>
          </a:prstGeom>
        </p:spPr>
      </p:pic>
      <p:pic>
        <p:nvPicPr>
          <p:cNvPr id="6" name="Picture 5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30480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5814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To avoid bridge collapse, knowing where the resonant frequencies are.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278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 smtClean="0"/>
              <a:t>Spectral theory </a:t>
            </a:r>
            <a:endParaRPr lang="en-US" sz="36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295400" y="1219200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Spectroscopy </a:t>
            </a:r>
            <a:endParaRPr lang="en-US" sz="3200" dirty="0"/>
          </a:p>
        </p:txBody>
      </p:sp>
      <p:pic>
        <p:nvPicPr>
          <p:cNvPr id="5" name="Picture 4" descr="293-PittsburghB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48200"/>
            <a:ext cx="6096000" cy="1857869"/>
          </a:xfrm>
          <a:prstGeom prst="rect">
            <a:avLst/>
          </a:prstGeom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1981200" cy="1372165"/>
          </a:xfrm>
          <a:prstGeom prst="rect">
            <a:avLst/>
          </a:prstGeom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752600"/>
            <a:ext cx="3048000" cy="1621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295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Symplectic</a:t>
            </a:r>
            <a:r>
              <a:rPr lang="en-US" sz="2800" dirty="0" smtClean="0"/>
              <a:t> integrators are used for numerical simulation of Hamiltonian mechanics.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3961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 smtClean="0"/>
              <a:t>Symplectic</a:t>
            </a:r>
            <a:r>
              <a:rPr lang="en-US" sz="3200" b="1" i="1" u="sng" dirty="0" smtClean="0"/>
              <a:t> Geometry </a:t>
            </a:r>
            <a:endParaRPr lang="en-US" sz="32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609600" y="24384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Prominent applications include molecular dynamics, solar system dynamics, computer animation, and a wide variety of problems in mechanical engineering.</a:t>
            </a:r>
            <a:endParaRPr lang="en-US" sz="2800" dirty="0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114120"/>
            <a:ext cx="3429000" cy="2296205"/>
          </a:xfrm>
          <a:prstGeom prst="rect">
            <a:avLst/>
          </a:prstGeom>
        </p:spPr>
      </p:pic>
      <p:pic>
        <p:nvPicPr>
          <p:cNvPr id="6" name="Picture 5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14800"/>
            <a:ext cx="3946071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Operator algebras, and, more broadly, operator theory, appear in mathematical models for quantum phenomena.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36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u="sng" dirty="0" smtClean="0"/>
              <a:t>Operator Algebras </a:t>
            </a:r>
            <a:endParaRPr lang="en-US" sz="3600" b="1" i="1" u="sng" dirty="0"/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00400"/>
            <a:ext cx="3662313" cy="2743200"/>
          </a:xfrm>
          <a:prstGeom prst="rect">
            <a:avLst/>
          </a:prstGeom>
        </p:spPr>
      </p:pic>
      <p:pic>
        <p:nvPicPr>
          <p:cNvPr id="5" name="Picture 4" descr="images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00400"/>
            <a:ext cx="3962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Discrete sphere packing solutions lead to error-correcting codes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667000" y="381000"/>
            <a:ext cx="3934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/>
              <a:t>Metric Geometry </a:t>
            </a:r>
            <a:endParaRPr lang="en-US" sz="4000" b="1" i="1" u="sng" dirty="0"/>
          </a:p>
        </p:txBody>
      </p:sp>
      <p:pic>
        <p:nvPicPr>
          <p:cNvPr id="4" name="Picture 3" descr="d_comm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7543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Triangulation using the Euclidean metric is used for navigation (and nowadays, in GPS systems)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71800" y="381000"/>
            <a:ext cx="3166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/>
              <a:t>Metric Geometry </a:t>
            </a:r>
            <a:endParaRPr lang="en-US" sz="3200" b="1" u="sng" dirty="0"/>
          </a:p>
        </p:txBody>
      </p:sp>
      <p:pic>
        <p:nvPicPr>
          <p:cNvPr id="5" name="Picture 4" descr="download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4724400" cy="3048000"/>
          </a:xfrm>
          <a:prstGeom prst="rect">
            <a:avLst/>
          </a:prstGeom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819400"/>
            <a:ext cx="3276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Optimization is heavily used in medicine for cancer treatment, in a technique of radiation therapy called Intensity Modulated Radiotherapy (IMRT)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400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smtClean="0"/>
              <a:t>Optimization and Control </a:t>
            </a:r>
            <a:endParaRPr lang="en-US" sz="2800" b="1" i="1" u="sng" dirty="0"/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3810000" cy="3352800"/>
          </a:xfrm>
          <a:prstGeom prst="rect">
            <a:avLst/>
          </a:prstGeom>
        </p:spPr>
      </p:pic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67000"/>
            <a:ext cx="3733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cosmic distance ladder is largely built using elementary geometry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81000"/>
            <a:ext cx="404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smtClean="0"/>
              <a:t>General Mathematics </a:t>
            </a:r>
            <a:endParaRPr lang="en-US" sz="3200" b="1" i="1" u="sng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3200400" cy="48006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71800"/>
            <a:ext cx="4343400" cy="325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6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1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67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Occurrences and Applications</a:t>
            </a:r>
          </a:p>
          <a:p>
            <a:pPr algn="ctr"/>
            <a:r>
              <a:rPr lang="en-US" sz="4800" dirty="0" smtClean="0"/>
              <a:t>Of 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The Fibonacci Sequence </a:t>
            </a:r>
          </a:p>
          <a:p>
            <a:pPr algn="ctr"/>
            <a:r>
              <a:rPr lang="en-US" sz="7200" dirty="0" smtClean="0"/>
              <a:t>and </a:t>
            </a:r>
          </a:p>
          <a:p>
            <a:pPr algn="ctr"/>
            <a:r>
              <a:rPr lang="en-US" sz="6000" dirty="0" smtClean="0">
                <a:solidFill>
                  <a:srgbClr val="A47D00"/>
                </a:solidFill>
              </a:rPr>
              <a:t>The Golden Ratio</a:t>
            </a:r>
            <a:endParaRPr lang="en-US" sz="6000" dirty="0">
              <a:solidFill>
                <a:srgbClr val="A47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5105400"/>
            <a:ext cx="54677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welcome\AppData\Local\Microsoft\Windows\Temporary Internet Files\Content.IE5\FUS06GGB\1024px-Mr._Smiley_Face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096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371600" y="2819400"/>
            <a:ext cx="57912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457200"/>
            <a:ext cx="341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FIBONACCI SERIES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0"/>
            <a:ext cx="3895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th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91000"/>
            <a:ext cx="3886200" cy="19812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47800" y="30480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 1, 1, 2, 3, 5, 8, 13, 21, 34, 55, 89, 144, 233……………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828800"/>
            <a:ext cx="4114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05000"/>
            <a:ext cx="3276600" cy="494581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38200" y="1295400"/>
            <a:ext cx="7239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sequence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1200" b="0" i="1" u="none" strike="noStrike" cap="none" normalizeH="0" baseline="-3000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 Fibonacci numbers is defined by the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recurrence relation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ing_fun_featured_2561778790105101600S600x600Q85_200907231856306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2971800" cy="2352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85800"/>
            <a:ext cx="692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Sequence Fibonacci Spiral occurring in Nature</a:t>
            </a:r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4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th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3048000" cy="2428240"/>
          </a:xfrm>
          <a:prstGeom prst="rect">
            <a:avLst/>
          </a:prstGeom>
        </p:spPr>
      </p:pic>
      <p:pic>
        <p:nvPicPr>
          <p:cNvPr id="7" name="Picture 6" descr="th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648200"/>
            <a:ext cx="457200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836" y="838200"/>
            <a:ext cx="87481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i="1" u="sng" dirty="0" smtClean="0">
                <a:solidFill>
                  <a:schemeClr val="tx2">
                    <a:lumMod val="75000"/>
                  </a:schemeClr>
                </a:solidFill>
              </a:rPr>
              <a:t>Fibonacci  Sequence </a:t>
            </a:r>
            <a:r>
              <a:rPr lang="en-US" sz="2700" b="1" i="1" u="sng" dirty="0" err="1" smtClean="0">
                <a:solidFill>
                  <a:schemeClr val="tx2">
                    <a:lumMod val="75000"/>
                  </a:schemeClr>
                </a:solidFill>
              </a:rPr>
              <a:t>appllied</a:t>
            </a:r>
            <a:r>
              <a:rPr lang="en-US" sz="2700" b="1" i="1" u="sng" dirty="0" smtClean="0">
                <a:solidFill>
                  <a:schemeClr val="tx2">
                    <a:lumMod val="75000"/>
                  </a:schemeClr>
                </a:solidFill>
              </a:rPr>
              <a:t> in Art and Architecture.</a:t>
            </a:r>
            <a:endParaRPr lang="en-US" sz="27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fibonac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657600" cy="2514600"/>
          </a:xfrm>
          <a:prstGeom prst="rect">
            <a:avLst/>
          </a:prstGeom>
        </p:spPr>
      </p:pic>
      <p:pic>
        <p:nvPicPr>
          <p:cNvPr id="5" name="Picture 4" descr="th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3657600" cy="2667000"/>
          </a:xfrm>
          <a:prstGeom prst="rect">
            <a:avLst/>
          </a:prstGeom>
        </p:spPr>
      </p:pic>
      <p:pic>
        <p:nvPicPr>
          <p:cNvPr id="6" name="Picture 5" descr="th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1905000"/>
            <a:ext cx="2971801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916</TotalTime>
  <Words>1528</Words>
  <Application>Microsoft Office PowerPoint</Application>
  <PresentationFormat>On-screen Show (4:3)</PresentationFormat>
  <Paragraphs>268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Flow</vt:lpstr>
      <vt:lpstr>Apex</vt:lpstr>
      <vt:lpstr>Paper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sys1</dc:creator>
  <cp:lastModifiedBy>mathsstaff</cp:lastModifiedBy>
  <cp:revision>107</cp:revision>
  <dcterms:created xsi:type="dcterms:W3CDTF">2016-07-01T13:18:12Z</dcterms:created>
  <dcterms:modified xsi:type="dcterms:W3CDTF">2017-10-21T06:20:50Z</dcterms:modified>
</cp:coreProperties>
</file>